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71" r:id="rId5"/>
    <p:sldId id="270" r:id="rId6"/>
    <p:sldId id="272" r:id="rId7"/>
    <p:sldId id="273" r:id="rId8"/>
    <p:sldId id="274" r:id="rId9"/>
    <p:sldId id="275" r:id="rId10"/>
    <p:sldId id="276" r:id="rId11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768"/>
    <a:srgbClr val="E4A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692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B740B5B-E3C0-2A47-BE6E-DE4059EA59FB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D65EB24-950C-4743-91F7-2A436F9706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5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1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4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5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1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74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4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3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6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C63C4-5AE3-A04C-A7AB-F6DB175CF4BC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7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81579"/>
            <a:ext cx="9144000" cy="7856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B376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856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B376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1276" y="2873917"/>
            <a:ext cx="6822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B3768"/>
                </a:solidFill>
                <a:latin typeface="Neutraface Text Demi"/>
                <a:cs typeface="Neutraface Text Demi"/>
              </a:rPr>
              <a:t>Practice Transformation Under BHH</a:t>
            </a:r>
            <a:endParaRPr lang="en-US" sz="2800" dirty="0">
              <a:solidFill>
                <a:srgbClr val="1B3768"/>
              </a:solidFill>
              <a:latin typeface="Neutraface Text Demi"/>
              <a:cs typeface="Neutraface Text Dem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1276" y="4352026"/>
            <a:ext cx="6822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B3768"/>
                </a:solidFill>
                <a:latin typeface="Neutraface Text Light"/>
                <a:cs typeface="Neutraface Text Light"/>
              </a:rPr>
              <a:t>    Brenda </a:t>
            </a:r>
            <a:r>
              <a:rPr lang="en-US" sz="2000" dirty="0" smtClean="0">
                <a:solidFill>
                  <a:srgbClr val="1B3768"/>
                </a:solidFill>
                <a:latin typeface="Neutraface Text Light"/>
                <a:cs typeface="Neutraface Text Light"/>
              </a:rPr>
              <a:t>Mailman </a:t>
            </a:r>
            <a:r>
              <a:rPr lang="en-US" sz="2000" dirty="0" smtClean="0">
                <a:solidFill>
                  <a:srgbClr val="1B3768"/>
                </a:solidFill>
                <a:latin typeface="Neutraface Text Light"/>
                <a:cs typeface="Neutraface Text Light"/>
              </a:rPr>
              <a:t>RN		   	Brian Moynihan LCPC</a:t>
            </a:r>
            <a:endParaRPr lang="en-US" sz="2000" dirty="0">
              <a:solidFill>
                <a:srgbClr val="1B3768"/>
              </a:solidFill>
              <a:latin typeface="Neutraface Text Light"/>
              <a:cs typeface="Neutraface Text Light"/>
            </a:endParaRPr>
          </a:p>
          <a:p>
            <a:pPr algn="ctr"/>
            <a:r>
              <a:rPr lang="en-US" sz="2000" dirty="0" smtClean="0">
                <a:solidFill>
                  <a:srgbClr val="1B3768"/>
                </a:solidFill>
                <a:latin typeface="Neutraface Text Light"/>
                <a:cs typeface="Neutraface Text Light"/>
              </a:rPr>
              <a:t>Nurse </a:t>
            </a:r>
            <a:r>
              <a:rPr lang="en-US" sz="2000" dirty="0" smtClean="0">
                <a:solidFill>
                  <a:srgbClr val="1B3768"/>
                </a:solidFill>
                <a:latin typeface="Neutraface Text Light"/>
                <a:cs typeface="Neutraface Text Light"/>
              </a:rPr>
              <a:t>Care </a:t>
            </a:r>
            <a:r>
              <a:rPr lang="en-US" sz="2000" dirty="0" smtClean="0">
                <a:solidFill>
                  <a:srgbClr val="1B3768"/>
                </a:solidFill>
                <a:latin typeface="Neutraface Text Light"/>
                <a:cs typeface="Neutraface Text Light"/>
              </a:rPr>
              <a:t>Manager		       BHH Clinical Lead       </a:t>
            </a:r>
            <a:endParaRPr lang="en-US" sz="2000" dirty="0" smtClean="0">
              <a:solidFill>
                <a:srgbClr val="1B3768"/>
              </a:solidFill>
              <a:latin typeface="Neutraface Text Light"/>
              <a:cs typeface="Neutraface Text Light"/>
            </a:endParaRPr>
          </a:p>
          <a:p>
            <a:pPr algn="ctr"/>
            <a:r>
              <a:rPr lang="en-US" sz="2000" dirty="0" smtClean="0">
                <a:solidFill>
                  <a:srgbClr val="1B3768"/>
                </a:solidFill>
                <a:latin typeface="Neutraface Text Light"/>
                <a:cs typeface="Neutraface Text Light"/>
              </a:rPr>
              <a:t>Community Health and Counseling Services</a:t>
            </a:r>
            <a:endParaRPr lang="en-US" sz="2000" dirty="0">
              <a:solidFill>
                <a:srgbClr val="1B3768"/>
              </a:solidFill>
              <a:latin typeface="Neutraface Text Light"/>
              <a:cs typeface="Neutraface Text Light"/>
            </a:endParaRPr>
          </a:p>
        </p:txBody>
      </p:sp>
      <p:pic>
        <p:nvPicPr>
          <p:cNvPr id="1026" name="Picture 2" descr="C:\Users\alan.henry\Desktop\rackspace\Communications\sim logo_final_1in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103" y="1413162"/>
            <a:ext cx="3247794" cy="123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2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Benefits of having a BHH at CHCS</a:t>
            </a:r>
            <a:endParaRPr lang="en-US" sz="2800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0229" y="1509486"/>
            <a:ext cx="76671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Maximizes the potential for better outcomes</a:t>
            </a:r>
          </a:p>
          <a:p>
            <a:pPr algn="ctr"/>
            <a:r>
              <a:rPr lang="en-US" sz="3200" b="1" dirty="0" smtClean="0"/>
              <a:t>How we </a:t>
            </a:r>
            <a:r>
              <a:rPr lang="en-US" sz="3200" b="1" dirty="0" smtClean="0"/>
              <a:t>use a </a:t>
            </a:r>
            <a:r>
              <a:rPr lang="en-US" sz="3200" b="1" dirty="0" smtClean="0"/>
              <a:t>team approach for better care for our clients: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Improved coordination </a:t>
            </a:r>
            <a:r>
              <a:rPr lang="en-US" sz="2400" dirty="0" smtClean="0"/>
              <a:t>of care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Mitigate medical issues that contribute to Mental Illness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Identify </a:t>
            </a:r>
            <a:r>
              <a:rPr lang="en-US" sz="2400" dirty="0" smtClean="0"/>
              <a:t>problems previousl</a:t>
            </a:r>
            <a:r>
              <a:rPr lang="en-US" sz="2400" dirty="0" smtClean="0"/>
              <a:t>y overlooked or not identified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Team approach allows client </a:t>
            </a:r>
            <a:r>
              <a:rPr lang="en-US" sz="2400" dirty="0" smtClean="0"/>
              <a:t>needs to </a:t>
            </a:r>
            <a:r>
              <a:rPr lang="en-US" sz="2400" dirty="0" smtClean="0"/>
              <a:t>be </a:t>
            </a:r>
            <a:r>
              <a:rPr lang="en-US" sz="2400" dirty="0" smtClean="0"/>
              <a:t>approached from </a:t>
            </a:r>
            <a:r>
              <a:rPr lang="en-US" sz="2400" dirty="0" smtClean="0"/>
              <a:t>various </a:t>
            </a:r>
            <a:r>
              <a:rPr lang="en-US" sz="2400" dirty="0" smtClean="0"/>
              <a:t>levels, perspectives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Allows us to use BH interventions to address medical diagnosis and reduce ED visits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05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8233" y="197023"/>
            <a:ext cx="862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Clinical Benefits of a BHH </a:t>
            </a:r>
            <a:endParaRPr lang="en-US" sz="2800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7443" y="1777251"/>
            <a:ext cx="76091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Ability to share medical diagnoses that will affect client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Lab results that have an impact on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Decrease ER usage by using treatment recommendation by the 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Having the ability to have Psychiatry and medical  consultation on approaches of care.</a:t>
            </a:r>
          </a:p>
        </p:txBody>
      </p:sp>
    </p:spTree>
    <p:extLst>
      <p:ext uri="{BB962C8B-B14F-4D97-AF65-F5344CB8AC3E}">
        <p14:creationId xmlns:p14="http://schemas.microsoft.com/office/powerpoint/2010/main" val="5463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Working together  the BHH process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 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Neutraface Text Book"/>
              <a:cs typeface="Neutraface Text Book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With this information I am able to identify patients with chronic conditions and tell if they are in control of the condition</a:t>
            </a:r>
            <a:endParaRPr lang="en-US" sz="2800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090" y="1589563"/>
            <a:ext cx="84760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Clients with chronic health conditions can be monitored </a:t>
            </a:r>
            <a:r>
              <a:rPr lang="en-US" sz="2400" dirty="0" smtClean="0"/>
              <a:t>more closely </a:t>
            </a:r>
            <a:r>
              <a:rPr lang="en-US" sz="2400" dirty="0" smtClean="0"/>
              <a:t>with the help of our Case </a:t>
            </a:r>
            <a:r>
              <a:rPr lang="en-US" sz="2400" dirty="0" smtClean="0"/>
              <a:t>Managers/Care Coordinators.  </a:t>
            </a:r>
            <a:endParaRPr lang="en-US" sz="2400" dirty="0" smtClean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Case managers are educating clients on lifestyle changes.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Case managers now have someone they can go to with medical questions about the client </a:t>
            </a:r>
            <a:r>
              <a:rPr lang="en-US" sz="2400" dirty="0" smtClean="0"/>
              <a:t>as </a:t>
            </a:r>
            <a:r>
              <a:rPr lang="en-US" sz="2400" dirty="0" smtClean="0"/>
              <a:t>they now have psychiatry and medical </a:t>
            </a:r>
            <a:r>
              <a:rPr lang="en-US" sz="2400" dirty="0" smtClean="0"/>
              <a:t>consultation</a:t>
            </a:r>
            <a:r>
              <a:rPr lang="en-US" sz="2400" dirty="0" smtClean="0"/>
              <a:t>, and have access to more robust case reviews/consultations.</a:t>
            </a:r>
            <a:endParaRPr lang="en-US" sz="2400" dirty="0" smtClean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ER use </a:t>
            </a:r>
            <a:r>
              <a:rPr lang="en-US" sz="2400" dirty="0" smtClean="0"/>
              <a:t>reduction as the team works together to reduce </a:t>
            </a:r>
            <a:r>
              <a:rPr lang="en-US" sz="2400" dirty="0" smtClean="0"/>
              <a:t>inappropriate ED use </a:t>
            </a:r>
            <a:r>
              <a:rPr lang="en-US" sz="2400" dirty="0" smtClean="0"/>
              <a:t>with </a:t>
            </a:r>
            <a:r>
              <a:rPr lang="en-US" sz="2400" dirty="0" smtClean="0"/>
              <a:t>education and  proper use of ER , walk in or PCP </a:t>
            </a:r>
            <a:r>
              <a:rPr lang="en-US" sz="2400" dirty="0" smtClean="0"/>
              <a:t> </a:t>
            </a:r>
            <a:r>
              <a:rPr lang="en-US" sz="2400" dirty="0" smtClean="0"/>
              <a:t>appointments.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63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Before BHH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600" y="2162629"/>
            <a:ext cx="80783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Single person working with client , no chronic care education to reduce exacerbation of </a:t>
            </a:r>
            <a:r>
              <a:rPr lang="en-US" sz="2800" dirty="0" smtClean="0"/>
              <a:t>conditions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No help from others as to why the client was going the ER , missing appointments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No consultation from </a:t>
            </a:r>
            <a:r>
              <a:rPr lang="en-US" sz="2800" dirty="0" smtClean="0"/>
              <a:t>professionals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No focus on overal</a:t>
            </a:r>
            <a:r>
              <a:rPr lang="en-US" sz="2800" dirty="0" smtClean="0"/>
              <a:t>l population health to guide interventions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463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7477" y="250735"/>
            <a:ext cx="862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Case in Point</a:t>
            </a:r>
            <a:endParaRPr lang="en-US" sz="2800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620" y="1596572"/>
            <a:ext cx="86340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We have been able to be a part of decreased ED usage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We have better integration between BH and Medical care for our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smtClean="0"/>
              <a:t>clients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 are able to utilize population health approaches to focus our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interventions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Team approach has  improved quality of care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6681" y="4064000"/>
            <a:ext cx="5648149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Case studies</a:t>
            </a:r>
          </a:p>
          <a:p>
            <a:r>
              <a:rPr lang="en-US" sz="2400" b="1" dirty="0" smtClean="0"/>
              <a:t>Rose</a:t>
            </a:r>
            <a:r>
              <a:rPr lang="en-US" sz="2400" dirty="0" smtClean="0"/>
              <a:t>- connecting with PCP to lower her BP</a:t>
            </a:r>
          </a:p>
          <a:p>
            <a:endParaRPr lang="en-US" sz="2400" dirty="0" smtClean="0"/>
          </a:p>
          <a:p>
            <a:r>
              <a:rPr lang="en-US" sz="2400" b="1" dirty="0" smtClean="0"/>
              <a:t>Daisy-</a:t>
            </a:r>
            <a:r>
              <a:rPr lang="en-US" sz="2400" dirty="0" smtClean="0"/>
              <a:t> reduction in ED usage by education</a:t>
            </a:r>
          </a:p>
          <a:p>
            <a:endParaRPr lang="en-US" sz="2400" dirty="0" smtClean="0"/>
          </a:p>
          <a:p>
            <a:r>
              <a:rPr lang="en-US" sz="2400" b="1" dirty="0" smtClean="0"/>
              <a:t>Violet</a:t>
            </a:r>
            <a:r>
              <a:rPr lang="en-US" sz="2400" dirty="0" smtClean="0"/>
              <a:t>-  teamwork on locating client in need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63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4179" y="2927866"/>
            <a:ext cx="4533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Questions?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463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56324185465743918DDE83A58DB100" ma:contentTypeVersion="0" ma:contentTypeDescription="Create a new document." ma:contentTypeScope="" ma:versionID="fac230f68e94c253140146aa7308e19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4B5215-D288-4796-B0CD-19699ACDE4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5140F7-6AFA-403A-ABFD-040CF2A3CBEE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1677DEF-F9A8-402F-99B1-51535EA37F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12195</TotalTime>
  <Words>362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Maine Health Management Coalition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Putnoky</dc:creator>
  <cp:lastModifiedBy>Moynihan, Brian</cp:lastModifiedBy>
  <cp:revision>34</cp:revision>
  <cp:lastPrinted>2016-11-21T20:17:51Z</cp:lastPrinted>
  <dcterms:created xsi:type="dcterms:W3CDTF">2014-04-14T13:33:44Z</dcterms:created>
  <dcterms:modified xsi:type="dcterms:W3CDTF">2016-11-30T15:22:09Z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0x0101004256324185465743918DDE83A58DB100</vt:lpwstr>
  </property>
</Properties>
</file>